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73" r:id="rId2"/>
    <p:sldId id="256" r:id="rId3"/>
    <p:sldId id="296" r:id="rId4"/>
    <p:sldId id="258" r:id="rId5"/>
    <p:sldId id="267" r:id="rId6"/>
    <p:sldId id="268" r:id="rId7"/>
    <p:sldId id="284" r:id="rId8"/>
    <p:sldId id="298" r:id="rId9"/>
    <p:sldId id="285" r:id="rId10"/>
    <p:sldId id="288" r:id="rId11"/>
    <p:sldId id="295" r:id="rId12"/>
    <p:sldId id="290" r:id="rId13"/>
    <p:sldId id="289" r:id="rId14"/>
    <p:sldId id="291" r:id="rId15"/>
    <p:sldId id="292" r:id="rId16"/>
    <p:sldId id="293" r:id="rId17"/>
    <p:sldId id="294" r:id="rId18"/>
    <p:sldId id="283" r:id="rId19"/>
    <p:sldId id="286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7" autoAdjust="0"/>
    <p:restoredTop sz="94664" autoAdjust="0"/>
  </p:normalViewPr>
  <p:slideViewPr>
    <p:cSldViewPr>
      <p:cViewPr varScale="1">
        <p:scale>
          <a:sx n="105" d="100"/>
          <a:sy n="105" d="100"/>
        </p:scale>
        <p:origin x="17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19F0A-211A-442E-A921-ECA5F0D0EC36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BBE14-DCC1-4FD1-88A5-8FC6F2705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9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BE14-DCC1-4FD1-88A5-8FC6F2705DC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4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4A2-0A6C-40F5-A961-4335E5DEA573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B470-52D6-4270-BB98-C9B569015AB8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C650-596B-490A-87BD-5605BFF91F2C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D97-03D2-4F75-925B-73A8978969E4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1E21-2FE8-4179-8083-2554549C9C10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999F-CFCD-48A5-B053-52E70CEC0AE6}" type="datetime1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0DB9-9E20-4A3B-BD91-686202BA6C35}" type="datetime1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14E7-68D6-4E1F-8737-33A62AD27E5E}" type="datetime1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1F23-C3D9-439B-8840-CC664427145D}" type="datetime1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E125-F112-450D-88B0-2A7FD753FE4D}" type="datetime1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1859-9283-4B3B-8D79-C09B0F2F6041}" type="datetime1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5A3CE-985B-4A75-8A97-3D54556BE867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#P3135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#P3136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egalacts.ru/doc/prikaz-mintruda-rossii-ot-22062015-n-386n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85925"/>
            <a:ext cx="8352928" cy="289675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 разработке паспорта доступности объекта образования </a:t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инвалидов и других маломобильных групп населения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41685"/>
            <a:ext cx="9144000" cy="47149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96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ноября 2020 года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14414" y="21429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142852"/>
            <a:ext cx="9144000" cy="1285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>
                <a:solidFill>
                  <a:srgbClr val="96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Министерство образования и науки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>
                <a:solidFill>
                  <a:srgbClr val="96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Самарской области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>
                <a:solidFill>
                  <a:srgbClr val="96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Юго-Восточное управление 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004048" y="4857760"/>
            <a:ext cx="4139952" cy="471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>
                <a:solidFill>
                  <a:srgbClr val="96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Баландина Е.Ю.,</a:t>
            </a:r>
          </a:p>
        </p:txBody>
      </p:sp>
      <p:pic>
        <p:nvPicPr>
          <p:cNvPr id="8" name="Рисунок 2" descr="http://archive.li/WTmrf/d5f286292eb07b48c3395927b9c4254ce2708b7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6" y="43527"/>
            <a:ext cx="1287234" cy="138779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AD4C7A3-B193-4DB6-B511-6BF655B4560B}"/>
              </a:ext>
            </a:extLst>
          </p:cNvPr>
          <p:cNvGrpSpPr/>
          <p:nvPr/>
        </p:nvGrpSpPr>
        <p:grpSpPr>
          <a:xfrm>
            <a:off x="7596336" y="186243"/>
            <a:ext cx="1402306" cy="1417576"/>
            <a:chOff x="7340732" y="270043"/>
            <a:chExt cx="1402306" cy="1417576"/>
          </a:xfrm>
        </p:grpSpPr>
        <p:pic>
          <p:nvPicPr>
            <p:cNvPr id="10" name="Picture 7" descr="герб Алексеевский">
              <a:extLst>
                <a:ext uri="{FF2B5EF4-FFF2-40B4-BE49-F238E27FC236}">
                  <a16:creationId xmlns:a16="http://schemas.microsoft.com/office/drawing/2014/main" id="{899FEFE3-78A6-47D2-A951-276ED47F2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067" y="1032323"/>
              <a:ext cx="583971" cy="655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герб Борский">
              <a:extLst>
                <a:ext uri="{FF2B5EF4-FFF2-40B4-BE49-F238E27FC236}">
                  <a16:creationId xmlns:a16="http://schemas.microsoft.com/office/drawing/2014/main" id="{74D7E51E-DCCE-49C0-9237-7BC25269F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5634" y="270043"/>
              <a:ext cx="617404" cy="682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герб Нефтегорский">
              <a:extLst>
                <a:ext uri="{FF2B5EF4-FFF2-40B4-BE49-F238E27FC236}">
                  <a16:creationId xmlns:a16="http://schemas.microsoft.com/office/drawing/2014/main" id="{EBCD21B6-4A70-4AA6-AC09-07E85C017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32" y="276910"/>
              <a:ext cx="604031" cy="687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C436F59F-1880-4DAE-9CB3-4076651FF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913" y="491911"/>
              <a:ext cx="1110321" cy="1158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1D7E4FF1-24D1-4622-AC2C-DB49C7945560}"/>
              </a:ext>
            </a:extLst>
          </p:cNvPr>
          <p:cNvSpPr txBox="1">
            <a:spLocks/>
          </p:cNvSpPr>
          <p:nvPr/>
        </p:nvSpPr>
        <p:spPr>
          <a:xfrm>
            <a:off x="4680616" y="5291496"/>
            <a:ext cx="4463384" cy="849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>
                <a:solidFill>
                  <a:srgbClr val="96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руководитель </a:t>
            </a:r>
          </a:p>
          <a:p>
            <a:pPr marL="0" marR="0" lvl="0" indent="0" algn="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>
                <a:solidFill>
                  <a:srgbClr val="96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Юго-Восточного управления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21D0F4-38B1-4934-B2EE-A884362CB2A5}"/>
              </a:ext>
            </a:extLst>
          </p:cNvPr>
          <p:cNvSpPr txBox="1"/>
          <p:nvPr/>
        </p:nvSpPr>
        <p:spPr>
          <a:xfrm>
            <a:off x="305779" y="1120903"/>
            <a:ext cx="8424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Результаты обследования территории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прилегающей к зданию (участка)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FFFB8F-3781-43CE-9EE2-F0E19A25FFDA}"/>
              </a:ext>
            </a:extLst>
          </p:cNvPr>
          <p:cNvSpPr/>
          <p:nvPr/>
        </p:nvSpPr>
        <p:spPr>
          <a:xfrm>
            <a:off x="-1" y="42564"/>
            <a:ext cx="9036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Приложения к акту обследования, 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паспорту доступности: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DB185B5-C335-4137-A414-E2C425501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730832"/>
              </p:ext>
            </p:extLst>
          </p:nvPr>
        </p:nvGraphicFramePr>
        <p:xfrm>
          <a:off x="252265" y="1687860"/>
          <a:ext cx="8639469" cy="4830064"/>
        </p:xfrm>
        <a:graphic>
          <a:graphicData uri="http://schemas.openxmlformats.org/drawingml/2006/table">
            <a:tbl>
              <a:tblPr firstRow="1" firstCol="1" bandRow="1"/>
              <a:tblGrid>
                <a:gridCol w="531660">
                  <a:extLst>
                    <a:ext uri="{9D8B030D-6E8A-4147-A177-3AD203B41FA5}">
                      <a16:colId xmlns:a16="http://schemas.microsoft.com/office/drawing/2014/main" val="1518739977"/>
                    </a:ext>
                  </a:extLst>
                </a:gridCol>
                <a:gridCol w="2656593">
                  <a:extLst>
                    <a:ext uri="{9D8B030D-6E8A-4147-A177-3AD203B41FA5}">
                      <a16:colId xmlns:a16="http://schemas.microsoft.com/office/drawing/2014/main" val="3353929815"/>
                    </a:ext>
                  </a:extLst>
                </a:gridCol>
                <a:gridCol w="627938">
                  <a:extLst>
                    <a:ext uri="{9D8B030D-6E8A-4147-A177-3AD203B41FA5}">
                      <a16:colId xmlns:a16="http://schemas.microsoft.com/office/drawing/2014/main" val="787544570"/>
                    </a:ext>
                  </a:extLst>
                </a:gridCol>
                <a:gridCol w="627938">
                  <a:extLst>
                    <a:ext uri="{9D8B030D-6E8A-4147-A177-3AD203B41FA5}">
                      <a16:colId xmlns:a16="http://schemas.microsoft.com/office/drawing/2014/main" val="283785307"/>
                    </a:ext>
                  </a:extLst>
                </a:gridCol>
                <a:gridCol w="531660">
                  <a:extLst>
                    <a:ext uri="{9D8B030D-6E8A-4147-A177-3AD203B41FA5}">
                      <a16:colId xmlns:a16="http://schemas.microsoft.com/office/drawing/2014/main" val="53562227"/>
                    </a:ext>
                  </a:extLst>
                </a:gridCol>
                <a:gridCol w="856114">
                  <a:extLst>
                    <a:ext uri="{9D8B030D-6E8A-4147-A177-3AD203B41FA5}">
                      <a16:colId xmlns:a16="http://schemas.microsoft.com/office/drawing/2014/main" val="350991928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10647663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362817853"/>
                    </a:ext>
                  </a:extLst>
                </a:gridCol>
                <a:gridCol w="791342">
                  <a:extLst>
                    <a:ext uri="{9D8B030D-6E8A-4147-A177-3AD203B41FA5}">
                      <a16:colId xmlns:a16="http://schemas.microsoft.com/office/drawing/2014/main" val="296604974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функционально-планировочного элемента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элемента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нарушения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замечания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адаптации объектов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491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/ нет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на плане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фото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Содер-жание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Значимо для инвалида (категория)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Содер-жание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762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(входы) на территорию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98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Путь (пути) движения на территории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72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Лестница (наружная)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67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Пандус (наружный)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775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Автостоянка и парковка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472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требования к зоне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660869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A0BD0A-B8AA-4D6A-B212-55196719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7115" y="645031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pPr/>
              <a:t>10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2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86F345F-D6D7-4DD9-8EE0-8441CA5E7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765768"/>
              </p:ext>
            </p:extLst>
          </p:nvPr>
        </p:nvGraphicFramePr>
        <p:xfrm>
          <a:off x="604453" y="1104601"/>
          <a:ext cx="7992888" cy="1937275"/>
        </p:xfrm>
        <a:graphic>
          <a:graphicData uri="http://schemas.openxmlformats.org/drawingml/2006/table">
            <a:tbl>
              <a:tblPr firstRow="1" firstCol="1" bandRow="1"/>
              <a:tblGrid>
                <a:gridCol w="2248303">
                  <a:extLst>
                    <a:ext uri="{9D8B030D-6E8A-4147-A177-3AD203B41FA5}">
                      <a16:colId xmlns:a16="http://schemas.microsoft.com/office/drawing/2014/main" val="395650812"/>
                    </a:ext>
                  </a:extLst>
                </a:gridCol>
                <a:gridCol w="2148711">
                  <a:extLst>
                    <a:ext uri="{9D8B030D-6E8A-4147-A177-3AD203B41FA5}">
                      <a16:colId xmlns:a16="http://schemas.microsoft.com/office/drawing/2014/main" val="1338099542"/>
                    </a:ext>
                  </a:extLst>
                </a:gridCol>
                <a:gridCol w="787561">
                  <a:extLst>
                    <a:ext uri="{9D8B030D-6E8A-4147-A177-3AD203B41FA5}">
                      <a16:colId xmlns:a16="http://schemas.microsoft.com/office/drawing/2014/main" val="248431842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257728497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3047461447"/>
                    </a:ext>
                  </a:extLst>
                </a:gridCol>
              </a:tblGrid>
              <a:tr h="3607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структурно-функциональной зоны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 доступности </a:t>
                      </a:r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file"/>
                        </a:rPr>
                        <a:t>&lt;*&gt;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адаптации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(вид работы) </a:t>
                      </a:r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&lt;**&gt;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11668"/>
                  </a:ext>
                </a:extLst>
              </a:tr>
              <a:tr h="897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на плане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фото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409557"/>
                  </a:ext>
                </a:extLst>
              </a:tr>
              <a:tr h="564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994210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BF2F4B76-0B8C-4B93-942D-7CCF20EC6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672" y="476672"/>
            <a:ext cx="81906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Заключение по структурно-функциональной зоне:  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390639-E245-410E-93B7-F483BE3A2B7F}"/>
              </a:ext>
            </a:extLst>
          </p:cNvPr>
          <p:cNvSpPr txBox="1"/>
          <p:nvPr/>
        </p:nvSpPr>
        <p:spPr>
          <a:xfrm>
            <a:off x="4572000" y="3211229"/>
            <a:ext cx="4287764" cy="3290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spcBef>
                <a:spcPts val="1100"/>
              </a:spcBef>
            </a:pPr>
            <a:r>
              <a:rPr lang="ru-RU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&lt;**&gt;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342900" algn="just">
              <a:spcBef>
                <a:spcPts val="1100"/>
              </a:spcBef>
            </a:pPr>
            <a:r>
              <a:rPr lang="ru-RU" dirty="0">
                <a:cs typeface="Times New Roman" pitchFamily="18" charset="0"/>
              </a:rPr>
              <a:t>Указывается один из вариантов: </a:t>
            </a:r>
          </a:p>
          <a:p>
            <a:pPr indent="342900" algn="just">
              <a:spcBef>
                <a:spcPts val="1100"/>
              </a:spcBef>
            </a:pPr>
            <a:r>
              <a:rPr lang="ru-RU" dirty="0">
                <a:cs typeface="Times New Roman" pitchFamily="18" charset="0"/>
              </a:rPr>
              <a:t>1. не нуждается; </a:t>
            </a:r>
          </a:p>
          <a:p>
            <a:pPr indent="342900" algn="just">
              <a:spcBef>
                <a:spcPts val="1100"/>
              </a:spcBef>
            </a:pPr>
            <a:r>
              <a:rPr lang="ru-RU" dirty="0">
                <a:cs typeface="Times New Roman" pitchFamily="18" charset="0"/>
              </a:rPr>
              <a:t>2. ремонт (текущий, капитальный);</a:t>
            </a:r>
          </a:p>
          <a:p>
            <a:pPr indent="342900" algn="just">
              <a:spcBef>
                <a:spcPts val="1100"/>
              </a:spcBef>
            </a:pPr>
            <a:r>
              <a:rPr lang="ru-RU" dirty="0">
                <a:cs typeface="Times New Roman" pitchFamily="18" charset="0"/>
              </a:rPr>
              <a:t>3. индивидуальное решение с техническими средствами реабилитации;</a:t>
            </a:r>
          </a:p>
          <a:p>
            <a:pPr indent="342900" algn="just">
              <a:spcBef>
                <a:spcPts val="1100"/>
              </a:spcBef>
            </a:pPr>
            <a:r>
              <a:rPr lang="ru-RU" dirty="0">
                <a:cs typeface="Times New Roman" pitchFamily="18" charset="0"/>
              </a:rPr>
              <a:t>4. технические решения невозможны - организация альтернативной формы обслуживания.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B93388D-B0D7-4BEC-9C17-104D157ED107}"/>
              </a:ext>
            </a:extLst>
          </p:cNvPr>
          <p:cNvSpPr/>
          <p:nvPr/>
        </p:nvSpPr>
        <p:spPr>
          <a:xfrm>
            <a:off x="285824" y="3211229"/>
            <a:ext cx="4104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&lt;*&gt;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ДП-В</a:t>
            </a:r>
            <a:r>
              <a:rPr lang="ru-RU" dirty="0">
                <a:cs typeface="Times New Roman" pitchFamily="18" charset="0"/>
              </a:rPr>
              <a:t> - доступно полностью всем; 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ДП-И</a:t>
            </a:r>
            <a:r>
              <a:rPr lang="ru-RU" dirty="0">
                <a:cs typeface="Times New Roman" pitchFamily="18" charset="0"/>
              </a:rPr>
              <a:t> (К, О, С, Г, У) – доступно полностью избирательно (отдельным категориям инвалидов);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ДЧ-В</a:t>
            </a:r>
            <a:r>
              <a:rPr lang="ru-RU" dirty="0">
                <a:cs typeface="Times New Roman" pitchFamily="18" charset="0"/>
              </a:rPr>
              <a:t> - доступно частично всем;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ДЧ-И</a:t>
            </a:r>
            <a:r>
              <a:rPr lang="ru-RU" dirty="0">
                <a:cs typeface="Times New Roman" pitchFamily="18" charset="0"/>
              </a:rPr>
              <a:t> (К, О, С, Г, У) – доступно частично избирательно (указать категории инвалидов);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ДУ</a:t>
            </a:r>
            <a:r>
              <a:rPr lang="ru-RU" dirty="0">
                <a:cs typeface="Times New Roman" pitchFamily="18" charset="0"/>
              </a:rPr>
              <a:t> - доступно условно;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ВНД</a:t>
            </a:r>
            <a:r>
              <a:rPr lang="ru-RU" dirty="0">
                <a:cs typeface="Times New Roman" pitchFamily="18" charset="0"/>
              </a:rPr>
              <a:t> - недоступно</a:t>
            </a:r>
            <a:endParaRPr lang="ru-RU" dirty="0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80B39893-7941-41FE-AFB7-93DDA374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pPr/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60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1C1B7B-823C-4F99-9173-0EA14488C542}"/>
              </a:ext>
            </a:extLst>
          </p:cNvPr>
          <p:cNvSpPr txBox="1"/>
          <p:nvPr/>
        </p:nvSpPr>
        <p:spPr>
          <a:xfrm>
            <a:off x="1187624" y="47667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Результаты обследования входа 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(входов) в здание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A21858C-E0B6-4488-A417-0862C9F6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844365"/>
              </p:ext>
            </p:extLst>
          </p:nvPr>
        </p:nvGraphicFramePr>
        <p:xfrm>
          <a:off x="467543" y="1052736"/>
          <a:ext cx="8208913" cy="4830064"/>
        </p:xfrm>
        <a:graphic>
          <a:graphicData uri="http://schemas.openxmlformats.org/drawingml/2006/table">
            <a:tbl>
              <a:tblPr firstRow="1" firstCol="1" bandRow="1"/>
              <a:tblGrid>
                <a:gridCol w="508070">
                  <a:extLst>
                    <a:ext uri="{9D8B030D-6E8A-4147-A177-3AD203B41FA5}">
                      <a16:colId xmlns:a16="http://schemas.microsoft.com/office/drawing/2014/main" val="391425350"/>
                    </a:ext>
                  </a:extLst>
                </a:gridCol>
                <a:gridCol w="2400306">
                  <a:extLst>
                    <a:ext uri="{9D8B030D-6E8A-4147-A177-3AD203B41FA5}">
                      <a16:colId xmlns:a16="http://schemas.microsoft.com/office/drawing/2014/main" val="3762566384"/>
                    </a:ext>
                  </a:extLst>
                </a:gridCol>
                <a:gridCol w="600076">
                  <a:extLst>
                    <a:ext uri="{9D8B030D-6E8A-4147-A177-3AD203B41FA5}">
                      <a16:colId xmlns:a16="http://schemas.microsoft.com/office/drawing/2014/main" val="4280096119"/>
                    </a:ext>
                  </a:extLst>
                </a:gridCol>
                <a:gridCol w="600076">
                  <a:extLst>
                    <a:ext uri="{9D8B030D-6E8A-4147-A177-3AD203B41FA5}">
                      <a16:colId xmlns:a16="http://schemas.microsoft.com/office/drawing/2014/main" val="782408614"/>
                    </a:ext>
                  </a:extLst>
                </a:gridCol>
                <a:gridCol w="600076">
                  <a:extLst>
                    <a:ext uri="{9D8B030D-6E8A-4147-A177-3AD203B41FA5}">
                      <a16:colId xmlns:a16="http://schemas.microsoft.com/office/drawing/2014/main" val="2796746586"/>
                    </a:ext>
                  </a:extLst>
                </a:gridCol>
                <a:gridCol w="1150485">
                  <a:extLst>
                    <a:ext uri="{9D8B030D-6E8A-4147-A177-3AD203B41FA5}">
                      <a16:colId xmlns:a16="http://schemas.microsoft.com/office/drawing/2014/main" val="1375496956"/>
                    </a:ext>
                  </a:extLst>
                </a:gridCol>
                <a:gridCol w="1150485">
                  <a:extLst>
                    <a:ext uri="{9D8B030D-6E8A-4147-A177-3AD203B41FA5}">
                      <a16:colId xmlns:a16="http://schemas.microsoft.com/office/drawing/2014/main" val="2164350391"/>
                    </a:ext>
                  </a:extLst>
                </a:gridCol>
                <a:gridCol w="600076">
                  <a:extLst>
                    <a:ext uri="{9D8B030D-6E8A-4147-A177-3AD203B41FA5}">
                      <a16:colId xmlns:a16="http://schemas.microsoft.com/office/drawing/2014/main" val="2352033349"/>
                    </a:ext>
                  </a:extLst>
                </a:gridCol>
                <a:gridCol w="599263">
                  <a:extLst>
                    <a:ext uri="{9D8B030D-6E8A-4147-A177-3AD203B41FA5}">
                      <a16:colId xmlns:a16="http://schemas.microsoft.com/office/drawing/2014/main" val="1182163745"/>
                    </a:ext>
                  </a:extLst>
                </a:gridCol>
              </a:tblGrid>
              <a:tr h="8572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функционально-планировочного элемента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элемента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нарушения и замечания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адаптации объектов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688605"/>
                  </a:ext>
                </a:extLst>
              </a:tr>
              <a:tr h="222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/ нет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на плане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фото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Содер-жание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Значимо для инвалида (категория)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Содер-жание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100326"/>
                  </a:ext>
                </a:extLst>
              </a:tr>
              <a:tr h="157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Лестница (наружная)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3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Пандус (наружный)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299156"/>
                  </a:ext>
                </a:extLst>
              </a:tr>
              <a:tr h="328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Входная площадка (перед дверью)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18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Дверь (входная)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71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Тамбур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14570"/>
                  </a:ext>
                </a:extLst>
              </a:tr>
              <a:tr h="382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требования к зоне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054924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C601B5-6074-4797-A229-C4EEFF20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4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7A1CE5-4C52-4D68-9B2B-030F1A0D817C}"/>
              </a:ext>
            </a:extLst>
          </p:cNvPr>
          <p:cNvSpPr txBox="1"/>
          <p:nvPr/>
        </p:nvSpPr>
        <p:spPr>
          <a:xfrm>
            <a:off x="179512" y="188640"/>
            <a:ext cx="87129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Результаты обследования пути 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(путей) движения внутри здания </a:t>
            </a:r>
          </a:p>
          <a:p>
            <a:pPr algn="ctr"/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(в т.ч. путей эвакуации)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B3CA2BB-8732-4CDE-A634-781F65F72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971052"/>
              </p:ext>
            </p:extLst>
          </p:nvPr>
        </p:nvGraphicFramePr>
        <p:xfrm>
          <a:off x="215517" y="980728"/>
          <a:ext cx="8712966" cy="5503926"/>
        </p:xfrm>
        <a:graphic>
          <a:graphicData uri="http://schemas.openxmlformats.org/drawingml/2006/table">
            <a:tbl>
              <a:tblPr firstRow="1" firstCol="1" bandRow="1"/>
              <a:tblGrid>
                <a:gridCol w="567870">
                  <a:extLst>
                    <a:ext uri="{9D8B030D-6E8A-4147-A177-3AD203B41FA5}">
                      <a16:colId xmlns:a16="http://schemas.microsoft.com/office/drawing/2014/main" val="1729631845"/>
                    </a:ext>
                  </a:extLst>
                </a:gridCol>
                <a:gridCol w="2734695">
                  <a:extLst>
                    <a:ext uri="{9D8B030D-6E8A-4147-A177-3AD203B41FA5}">
                      <a16:colId xmlns:a16="http://schemas.microsoft.com/office/drawing/2014/main" val="2889740625"/>
                    </a:ext>
                  </a:extLst>
                </a:gridCol>
                <a:gridCol w="567870">
                  <a:extLst>
                    <a:ext uri="{9D8B030D-6E8A-4147-A177-3AD203B41FA5}">
                      <a16:colId xmlns:a16="http://schemas.microsoft.com/office/drawing/2014/main" val="1504435208"/>
                    </a:ext>
                  </a:extLst>
                </a:gridCol>
                <a:gridCol w="678813">
                  <a:extLst>
                    <a:ext uri="{9D8B030D-6E8A-4147-A177-3AD203B41FA5}">
                      <a16:colId xmlns:a16="http://schemas.microsoft.com/office/drawing/2014/main" val="1379450928"/>
                    </a:ext>
                  </a:extLst>
                </a:gridCol>
                <a:gridCol w="559762">
                  <a:extLst>
                    <a:ext uri="{9D8B030D-6E8A-4147-A177-3AD203B41FA5}">
                      <a16:colId xmlns:a16="http://schemas.microsoft.com/office/drawing/2014/main" val="308811611"/>
                    </a:ext>
                  </a:extLst>
                </a:gridCol>
                <a:gridCol w="751038">
                  <a:extLst>
                    <a:ext uri="{9D8B030D-6E8A-4147-A177-3AD203B41FA5}">
                      <a16:colId xmlns:a16="http://schemas.microsoft.com/office/drawing/2014/main" val="4052752555"/>
                    </a:ext>
                  </a:extLst>
                </a:gridCol>
                <a:gridCol w="1310800">
                  <a:extLst>
                    <a:ext uri="{9D8B030D-6E8A-4147-A177-3AD203B41FA5}">
                      <a16:colId xmlns:a16="http://schemas.microsoft.com/office/drawing/2014/main" val="1555059212"/>
                    </a:ext>
                  </a:extLst>
                </a:gridCol>
                <a:gridCol w="848165">
                  <a:extLst>
                    <a:ext uri="{9D8B030D-6E8A-4147-A177-3AD203B41FA5}">
                      <a16:colId xmlns:a16="http://schemas.microsoft.com/office/drawing/2014/main" val="372288284"/>
                    </a:ext>
                  </a:extLst>
                </a:gridCol>
                <a:gridCol w="693953">
                  <a:extLst>
                    <a:ext uri="{9D8B030D-6E8A-4147-A177-3AD203B41FA5}">
                      <a16:colId xmlns:a16="http://schemas.microsoft.com/office/drawing/2014/main" val="418535043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функционально-планировочного элемента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элемента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нарушения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замечания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адаптации объектов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665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/ нет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на плане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фото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Содер-жание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Значимо для инвалида (категория)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Содер-жание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461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Коридор (вестибюль, зона ожидания, галерея, балкон)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0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Лестница (внутри здания)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301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Пандус (внутри здания)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384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Лифт пассажирский (или подъемник)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461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Дверь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705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Пути эвакуации (в т.ч. зоны безопасности)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722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требования к зоне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074548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B5DE94-7E66-4CD6-9B5B-A3E0EF90B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8629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pPr/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92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432821-5DEE-4CDF-9A51-A67E473D5AA9}"/>
              </a:ext>
            </a:extLst>
          </p:cNvPr>
          <p:cNvSpPr txBox="1"/>
          <p:nvPr/>
        </p:nvSpPr>
        <p:spPr>
          <a:xfrm>
            <a:off x="143507" y="56253"/>
            <a:ext cx="8856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Результаты обследования зоны 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целевого назначения здания</a:t>
            </a:r>
          </a:p>
          <a:p>
            <a:pPr algn="ctr"/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(целевого посещения объекта) </a:t>
            </a:r>
          </a:p>
          <a:p>
            <a:pPr algn="ctr"/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Вариант I - зона обслуживания инвалидов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8256633-C9C2-4D11-8887-0A768840C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276650"/>
              </p:ext>
            </p:extLst>
          </p:nvPr>
        </p:nvGraphicFramePr>
        <p:xfrm>
          <a:off x="251520" y="1124744"/>
          <a:ext cx="8640958" cy="5390896"/>
        </p:xfrm>
        <a:graphic>
          <a:graphicData uri="http://schemas.openxmlformats.org/drawingml/2006/table">
            <a:tbl>
              <a:tblPr firstRow="1" firstCol="1" bandRow="1"/>
              <a:tblGrid>
                <a:gridCol w="504056">
                  <a:extLst>
                    <a:ext uri="{9D8B030D-6E8A-4147-A177-3AD203B41FA5}">
                      <a16:colId xmlns:a16="http://schemas.microsoft.com/office/drawing/2014/main" val="410009944"/>
                    </a:ext>
                  </a:extLst>
                </a:gridCol>
                <a:gridCol w="2864308">
                  <a:extLst>
                    <a:ext uri="{9D8B030D-6E8A-4147-A177-3AD203B41FA5}">
                      <a16:colId xmlns:a16="http://schemas.microsoft.com/office/drawing/2014/main" val="592365974"/>
                    </a:ext>
                  </a:extLst>
                </a:gridCol>
                <a:gridCol w="585652">
                  <a:extLst>
                    <a:ext uri="{9D8B030D-6E8A-4147-A177-3AD203B41FA5}">
                      <a16:colId xmlns:a16="http://schemas.microsoft.com/office/drawing/2014/main" val="2674591640"/>
                    </a:ext>
                  </a:extLst>
                </a:gridCol>
                <a:gridCol w="654496">
                  <a:extLst>
                    <a:ext uri="{9D8B030D-6E8A-4147-A177-3AD203B41FA5}">
                      <a16:colId xmlns:a16="http://schemas.microsoft.com/office/drawing/2014/main" val="391315614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39919277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23497103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030902493"/>
                    </a:ext>
                  </a:extLst>
                </a:gridCol>
                <a:gridCol w="854506">
                  <a:extLst>
                    <a:ext uri="{9D8B030D-6E8A-4147-A177-3AD203B41FA5}">
                      <a16:colId xmlns:a16="http://schemas.microsoft.com/office/drawing/2014/main" val="2252823274"/>
                    </a:ext>
                  </a:extLst>
                </a:gridCol>
                <a:gridCol w="585652">
                  <a:extLst>
                    <a:ext uri="{9D8B030D-6E8A-4147-A177-3AD203B41FA5}">
                      <a16:colId xmlns:a16="http://schemas.microsoft.com/office/drawing/2014/main" val="265949546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функционально-планировочного элемента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элемента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нарушения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замечания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адаптации объектов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8653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/ нет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на плане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фото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Содер-жание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Значимо для инвалида (категория)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Содер-жание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019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Кабинетная форма обслуживания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843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Зальная форма обслуживания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817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Прилавочная форма обслуживания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279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обслуживания с перемещением по маршруту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541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Кабина индивидуального обслуживания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88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требования к зоне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279542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20CBDD-8CC1-45C4-B302-B7E8481B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43662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pPr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55D16C-66AB-43A0-884C-3742CABB9379}"/>
              </a:ext>
            </a:extLst>
          </p:cNvPr>
          <p:cNvSpPr txBox="1"/>
          <p:nvPr/>
        </p:nvSpPr>
        <p:spPr>
          <a:xfrm>
            <a:off x="395536" y="332656"/>
            <a:ext cx="8640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Результаты обследования санитарно-гигиенических 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помещений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DDCD4DA-0A3F-4C1F-9AD5-2F07695B9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221633"/>
              </p:ext>
            </p:extLst>
          </p:nvPr>
        </p:nvGraphicFramePr>
        <p:xfrm>
          <a:off x="251520" y="1052736"/>
          <a:ext cx="8640961" cy="4663948"/>
        </p:xfrm>
        <a:graphic>
          <a:graphicData uri="http://schemas.openxmlformats.org/drawingml/2006/table">
            <a:tbl>
              <a:tblPr firstRow="1" firstCol="1" bandRow="1"/>
              <a:tblGrid>
                <a:gridCol w="631409">
                  <a:extLst>
                    <a:ext uri="{9D8B030D-6E8A-4147-A177-3AD203B41FA5}">
                      <a16:colId xmlns:a16="http://schemas.microsoft.com/office/drawing/2014/main" val="4086514555"/>
                    </a:ext>
                  </a:extLst>
                </a:gridCol>
                <a:gridCol w="2331157">
                  <a:extLst>
                    <a:ext uri="{9D8B030D-6E8A-4147-A177-3AD203B41FA5}">
                      <a16:colId xmlns:a16="http://schemas.microsoft.com/office/drawing/2014/main" val="3698098594"/>
                    </a:ext>
                  </a:extLst>
                </a:gridCol>
                <a:gridCol w="631409">
                  <a:extLst>
                    <a:ext uri="{9D8B030D-6E8A-4147-A177-3AD203B41FA5}">
                      <a16:colId xmlns:a16="http://schemas.microsoft.com/office/drawing/2014/main" val="341700244"/>
                    </a:ext>
                  </a:extLst>
                </a:gridCol>
                <a:gridCol w="631409">
                  <a:extLst>
                    <a:ext uri="{9D8B030D-6E8A-4147-A177-3AD203B41FA5}">
                      <a16:colId xmlns:a16="http://schemas.microsoft.com/office/drawing/2014/main" val="3019948699"/>
                    </a:ext>
                  </a:extLst>
                </a:gridCol>
                <a:gridCol w="679385">
                  <a:extLst>
                    <a:ext uri="{9D8B030D-6E8A-4147-A177-3AD203B41FA5}">
                      <a16:colId xmlns:a16="http://schemas.microsoft.com/office/drawing/2014/main" val="3924612478"/>
                    </a:ext>
                  </a:extLst>
                </a:gridCol>
                <a:gridCol w="999887">
                  <a:extLst>
                    <a:ext uri="{9D8B030D-6E8A-4147-A177-3AD203B41FA5}">
                      <a16:colId xmlns:a16="http://schemas.microsoft.com/office/drawing/2014/main" val="48746668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643217624"/>
                    </a:ext>
                  </a:extLst>
                </a:gridCol>
                <a:gridCol w="884187">
                  <a:extLst>
                    <a:ext uri="{9D8B030D-6E8A-4147-A177-3AD203B41FA5}">
                      <a16:colId xmlns:a16="http://schemas.microsoft.com/office/drawing/2014/main" val="489249021"/>
                    </a:ext>
                  </a:extLst>
                </a:gridCol>
                <a:gridCol w="627982">
                  <a:extLst>
                    <a:ext uri="{9D8B030D-6E8A-4147-A177-3AD203B41FA5}">
                      <a16:colId xmlns:a16="http://schemas.microsoft.com/office/drawing/2014/main" val="201488913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функционально-планировочного элемента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элемента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нарушения и замечания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адаптации объектов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2366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/ нет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на плане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фото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Содер-жание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Значимо для инвалида (категория)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Содер-жание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08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Туалетная комната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356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Душевая/ванная комната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134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Бытовая комната (гардеробная)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82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требования к зоне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748584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6141CD-B6C0-4911-B912-5A26992D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pPr/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66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7D02AB-0393-4171-A941-38E1E043C271}"/>
              </a:ext>
            </a:extLst>
          </p:cNvPr>
          <p:cNvSpPr txBox="1"/>
          <p:nvPr/>
        </p:nvSpPr>
        <p:spPr>
          <a:xfrm>
            <a:off x="215516" y="260648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. Результаты обследования 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системы информации на объекте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9E032EE-2B84-4ACA-A26B-B15EB823C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07214"/>
              </p:ext>
            </p:extLst>
          </p:nvPr>
        </p:nvGraphicFramePr>
        <p:xfrm>
          <a:off x="323528" y="1412776"/>
          <a:ext cx="8496942" cy="3871112"/>
        </p:xfrm>
        <a:graphic>
          <a:graphicData uri="http://schemas.openxmlformats.org/drawingml/2006/table">
            <a:tbl>
              <a:tblPr firstRow="1" firstCol="1" bandRow="1"/>
              <a:tblGrid>
                <a:gridCol w="566797">
                  <a:extLst>
                    <a:ext uri="{9D8B030D-6E8A-4147-A177-3AD203B41FA5}">
                      <a16:colId xmlns:a16="http://schemas.microsoft.com/office/drawing/2014/main" val="740521364"/>
                    </a:ext>
                  </a:extLst>
                </a:gridCol>
                <a:gridCol w="2173831">
                  <a:extLst>
                    <a:ext uri="{9D8B030D-6E8A-4147-A177-3AD203B41FA5}">
                      <a16:colId xmlns:a16="http://schemas.microsoft.com/office/drawing/2014/main" val="507350695"/>
                    </a:ext>
                  </a:extLst>
                </a:gridCol>
                <a:gridCol w="661818">
                  <a:extLst>
                    <a:ext uri="{9D8B030D-6E8A-4147-A177-3AD203B41FA5}">
                      <a16:colId xmlns:a16="http://schemas.microsoft.com/office/drawing/2014/main" val="560705937"/>
                    </a:ext>
                  </a:extLst>
                </a:gridCol>
                <a:gridCol w="661818">
                  <a:extLst>
                    <a:ext uri="{9D8B030D-6E8A-4147-A177-3AD203B41FA5}">
                      <a16:colId xmlns:a16="http://schemas.microsoft.com/office/drawing/2014/main" val="3003690998"/>
                    </a:ext>
                  </a:extLst>
                </a:gridCol>
                <a:gridCol w="661818">
                  <a:extLst>
                    <a:ext uri="{9D8B030D-6E8A-4147-A177-3AD203B41FA5}">
                      <a16:colId xmlns:a16="http://schemas.microsoft.com/office/drawing/2014/main" val="1057518989"/>
                    </a:ext>
                  </a:extLst>
                </a:gridCol>
                <a:gridCol w="890542">
                  <a:extLst>
                    <a:ext uri="{9D8B030D-6E8A-4147-A177-3AD203B41FA5}">
                      <a16:colId xmlns:a16="http://schemas.microsoft.com/office/drawing/2014/main" val="51032047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193765194"/>
                    </a:ext>
                  </a:extLst>
                </a:gridCol>
                <a:gridCol w="951855">
                  <a:extLst>
                    <a:ext uri="{9D8B030D-6E8A-4147-A177-3AD203B41FA5}">
                      <a16:colId xmlns:a16="http://schemas.microsoft.com/office/drawing/2014/main" val="3751016530"/>
                    </a:ext>
                  </a:extLst>
                </a:gridCol>
                <a:gridCol w="704327">
                  <a:extLst>
                    <a:ext uri="{9D8B030D-6E8A-4147-A177-3AD203B41FA5}">
                      <a16:colId xmlns:a16="http://schemas.microsoft.com/office/drawing/2014/main" val="2792782924"/>
                    </a:ext>
                  </a:extLst>
                </a:gridCol>
              </a:tblGrid>
              <a:tr h="9514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функционально-планировочного элемента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элемента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нарушения и замечания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адаптации объектов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489902"/>
                  </a:ext>
                </a:extLst>
              </a:tr>
              <a:tr h="951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/ нет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на плане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фото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Содер-жание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Значимо для инвалида (категория)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Содер-жание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305398"/>
                  </a:ext>
                </a:extLst>
              </a:tr>
              <a:tr h="424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Визуальные средства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46435"/>
                  </a:ext>
                </a:extLst>
              </a:tr>
              <a:tr h="424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Акустические средства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915095"/>
                  </a:ext>
                </a:extLst>
              </a:tr>
              <a:tr h="424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Тактильные средства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63350"/>
                  </a:ext>
                </a:extLst>
              </a:tr>
              <a:tr h="688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требования к зоне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612577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64CF21-0C00-42CA-829C-5B39010B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pPr/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95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226F5F-06AB-4A2A-9982-4EF7712506D2}"/>
              </a:ext>
            </a:extLst>
          </p:cNvPr>
          <p:cNvSpPr txBox="1"/>
          <p:nvPr/>
        </p:nvSpPr>
        <p:spPr>
          <a:xfrm>
            <a:off x="251521" y="76087"/>
            <a:ext cx="86409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Адресная программа (план)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адаптации объектов социальной инфраструктуры и обеспечения доступности услуг для инвалидов и других маломобильных групп населения на территории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м.р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_______________________ на _________ год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D6096F1-A03F-45C9-9CE0-1D115B8A3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963894"/>
              </p:ext>
            </p:extLst>
          </p:nvPr>
        </p:nvGraphicFramePr>
        <p:xfrm>
          <a:off x="430418" y="1700808"/>
          <a:ext cx="8283163" cy="1665214"/>
        </p:xfrm>
        <a:graphic>
          <a:graphicData uri="http://schemas.openxmlformats.org/drawingml/2006/table">
            <a:tbl>
              <a:tblPr firstRow="1" firstCol="1" bandRow="1"/>
              <a:tblGrid>
                <a:gridCol w="578308">
                  <a:extLst>
                    <a:ext uri="{9D8B030D-6E8A-4147-A177-3AD203B41FA5}">
                      <a16:colId xmlns:a16="http://schemas.microsoft.com/office/drawing/2014/main" val="3540324937"/>
                    </a:ext>
                  </a:extLst>
                </a:gridCol>
                <a:gridCol w="2859011">
                  <a:extLst>
                    <a:ext uri="{9D8B030D-6E8A-4147-A177-3AD203B41FA5}">
                      <a16:colId xmlns:a16="http://schemas.microsoft.com/office/drawing/2014/main" val="1868845152"/>
                    </a:ext>
                  </a:extLst>
                </a:gridCol>
                <a:gridCol w="1070559">
                  <a:extLst>
                    <a:ext uri="{9D8B030D-6E8A-4147-A177-3AD203B41FA5}">
                      <a16:colId xmlns:a16="http://schemas.microsoft.com/office/drawing/2014/main" val="2218760067"/>
                    </a:ext>
                  </a:extLst>
                </a:gridCol>
                <a:gridCol w="1295207">
                  <a:extLst>
                    <a:ext uri="{9D8B030D-6E8A-4147-A177-3AD203B41FA5}">
                      <a16:colId xmlns:a16="http://schemas.microsoft.com/office/drawing/2014/main" val="3578816205"/>
                    </a:ext>
                  </a:extLst>
                </a:gridCol>
                <a:gridCol w="1296201">
                  <a:extLst>
                    <a:ext uri="{9D8B030D-6E8A-4147-A177-3AD203B41FA5}">
                      <a16:colId xmlns:a16="http://schemas.microsoft.com/office/drawing/2014/main" val="1143905202"/>
                    </a:ext>
                  </a:extLst>
                </a:gridCol>
                <a:gridCol w="1183877">
                  <a:extLst>
                    <a:ext uri="{9D8B030D-6E8A-4147-A177-3AD203B41FA5}">
                      <a16:colId xmlns:a16="http://schemas.microsoft.com/office/drawing/2014/main" val="107269122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 и название организации, расположенной на объекте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объекта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паспорта доступности объекта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работы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834482"/>
                  </a:ext>
                </a:extLst>
              </a:tr>
              <a:tr h="410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работ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работ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241005"/>
                  </a:ext>
                </a:extLst>
              </a:tr>
              <a:tr h="158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64840"/>
                  </a:ext>
                </a:extLst>
              </a:tr>
              <a:tr h="2767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215592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B331BE3-F62F-4B42-A19B-BCE7F4551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45232"/>
              </p:ext>
            </p:extLst>
          </p:nvPr>
        </p:nvGraphicFramePr>
        <p:xfrm>
          <a:off x="430418" y="3497623"/>
          <a:ext cx="8283164" cy="1665214"/>
        </p:xfrm>
        <a:graphic>
          <a:graphicData uri="http://schemas.openxmlformats.org/drawingml/2006/table">
            <a:tbl>
              <a:tblPr firstRow="1" firstCol="1" bandRow="1"/>
              <a:tblGrid>
                <a:gridCol w="2666540">
                  <a:extLst>
                    <a:ext uri="{9D8B030D-6E8A-4147-A177-3AD203B41FA5}">
                      <a16:colId xmlns:a16="http://schemas.microsoft.com/office/drawing/2014/main" val="2497739150"/>
                    </a:ext>
                  </a:extLst>
                </a:gridCol>
                <a:gridCol w="1100345">
                  <a:extLst>
                    <a:ext uri="{9D8B030D-6E8A-4147-A177-3AD203B41FA5}">
                      <a16:colId xmlns:a16="http://schemas.microsoft.com/office/drawing/2014/main" val="3938645488"/>
                    </a:ext>
                  </a:extLst>
                </a:gridCol>
                <a:gridCol w="1129402">
                  <a:extLst>
                    <a:ext uri="{9D8B030D-6E8A-4147-A177-3AD203B41FA5}">
                      <a16:colId xmlns:a16="http://schemas.microsoft.com/office/drawing/2014/main" val="3946771556"/>
                    </a:ext>
                  </a:extLst>
                </a:gridCol>
                <a:gridCol w="2034253">
                  <a:extLst>
                    <a:ext uri="{9D8B030D-6E8A-4147-A177-3AD203B41FA5}">
                      <a16:colId xmlns:a16="http://schemas.microsoft.com/office/drawing/2014/main" val="3511353876"/>
                    </a:ext>
                  </a:extLst>
                </a:gridCol>
                <a:gridCol w="1352624">
                  <a:extLst>
                    <a:ext uri="{9D8B030D-6E8A-4147-A177-3AD203B41FA5}">
                      <a16:colId xmlns:a16="http://schemas.microsoft.com/office/drawing/2014/main" val="2214080152"/>
                    </a:ext>
                  </a:extLst>
                </a:gridCol>
              </a:tblGrid>
              <a:tr h="2767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 (по состоянию доступности)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исполнитель, соисполнители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текущего контроля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694913"/>
                  </a:ext>
                </a:extLst>
              </a:tr>
              <a:tr h="470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Объем, тыс. руб.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206344"/>
                  </a:ext>
                </a:extLst>
              </a:tr>
              <a:tr h="276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137352"/>
                  </a:ext>
                </a:extLst>
              </a:tr>
              <a:tr h="2767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027" marR="35027" marT="57625" marB="5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37982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6827CEF-2B9D-4BB6-A9C1-39F36399B28F}"/>
              </a:ext>
            </a:extLst>
          </p:cNvPr>
          <p:cNvSpPr txBox="1"/>
          <p:nvPr/>
        </p:nvSpPr>
        <p:spPr>
          <a:xfrm>
            <a:off x="251521" y="5294438"/>
            <a:ext cx="8548637" cy="1125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Разработка собственником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Адресной программы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лана мероприятий)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поэтапному повышению уровня доступности объекта для инвалидов и предоставляемых на объекте услуг: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«Дорожная карта» объекта.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EA6849C-0FA9-4DC8-AA3F-0092B89A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pPr/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0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27A7EBCA-57FA-4FF9-9743-59920A277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720080" cy="72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448B2D-0A92-43A7-B8F5-17A80DC17272}"/>
              </a:ext>
            </a:extLst>
          </p:cNvPr>
          <p:cNvSpPr txBox="1"/>
          <p:nvPr/>
        </p:nvSpPr>
        <p:spPr>
          <a:xfrm>
            <a:off x="986504" y="90391"/>
            <a:ext cx="8049992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ПАСПОРТА ДОСТУПНОСТИ ОБЪЕКТА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F13C65-3F16-41BC-B5D6-8149C5B2E706}"/>
              </a:ext>
            </a:extLst>
          </p:cNvPr>
          <p:cNvSpPr txBox="1"/>
          <p:nvPr/>
        </p:nvSpPr>
        <p:spPr>
          <a:xfrm>
            <a:off x="294960" y="4993342"/>
            <a:ext cx="83632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правленческое решение:</a:t>
            </a:r>
          </a:p>
          <a:p>
            <a:pPr algn="just">
              <a:tabLst>
                <a:tab pos="357188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4.1. </a:t>
            </a:r>
            <a:r>
              <a:rPr lang="ru-RU" sz="20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</a:rPr>
              <a:t>по адаптации основных элементов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объекта;</a:t>
            </a:r>
          </a:p>
          <a:p>
            <a:pPr algn="just">
              <a:tabLst>
                <a:tab pos="357188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4.2.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период проведения работ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указанием наименования соответствующей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или плана мероприятий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algn="just">
              <a:tabLst>
                <a:tab pos="357188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4.3.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A990B9B9-4350-4380-85A0-F4D593AE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pPr/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8FAFBC-2105-43A3-9721-705A89C3790E}"/>
              </a:ext>
            </a:extLst>
          </p:cNvPr>
          <p:cNvSpPr txBox="1"/>
          <p:nvPr/>
        </p:nvSpPr>
        <p:spPr>
          <a:xfrm>
            <a:off x="329240" y="1012474"/>
            <a:ext cx="8531056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</a:rPr>
              <a:t>Разделы ПАСПОРТА: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Общие сведения об объекте </a:t>
            </a:r>
            <a:r>
              <a:rPr lang="ru-RU" dirty="0">
                <a:latin typeface="Times New Roman" panose="02020603050405020304" pitchFamily="18" charset="0"/>
              </a:rPr>
              <a:t>(вид объекта, адрес, год постройки, год проведения последнего капитального ремонта, архитектурные решения, информация о прилегающей территории);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сведения об организации, расположенной на объекте </a:t>
            </a:r>
            <a:r>
              <a:rPr lang="ru-RU" dirty="0">
                <a:latin typeface="Times New Roman" panose="02020603050405020304" pitchFamily="18" charset="0"/>
              </a:rPr>
              <a:t>(название, юридический адрес, основание для пользования объектом, форма собственности, территориальная принадлежность).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Характеристика деятельности организации на объекте </a:t>
            </a:r>
            <a:r>
              <a:rPr lang="ru-RU" dirty="0">
                <a:latin typeface="Times New Roman" panose="02020603050405020304" pitchFamily="18" charset="0"/>
              </a:rPr>
              <a:t>(сфера деятельности, виды услуг, форма оказания услуг, категории обслуживаемого населения, категории обслуживаемых инвалидов, плановая мощность, участие в исполнении ИПРА).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Состояние доступности объекта для инвалидов и других маломобильных групп населения </a:t>
            </a:r>
            <a:r>
              <a:rPr lang="ru-RU" dirty="0">
                <a:latin typeface="Times New Roman" panose="02020603050405020304" pitchFamily="18" charset="0"/>
              </a:rPr>
              <a:t>(транспортная и пешеходная доступность, пути следования, маршруты движения);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 организации доступности объекта социальной инфраструктуры</a:t>
            </a:r>
            <a:r>
              <a:rPr lang="ru-RU" dirty="0">
                <a:latin typeface="Times New Roman" panose="02020603050405020304" pitchFamily="18" charset="0"/>
              </a:rPr>
              <a:t> (форма обслуживания);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состояние доступности основных структурно-функциональных зон</a:t>
            </a:r>
            <a:r>
              <a:rPr lang="ru-RU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46B13-8F0E-4A5A-9C82-D7A46C911217}"/>
              </a:ext>
            </a:extLst>
          </p:cNvPr>
          <p:cNvSpPr txBox="1"/>
          <p:nvPr/>
        </p:nvSpPr>
        <p:spPr>
          <a:xfrm>
            <a:off x="1256144" y="489111"/>
            <a:ext cx="7774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(Постановление Правительства Самарской области от 30.09.2016 №563)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47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884DF78-77F5-41D7-A6CD-75D4AED9AF1B}"/>
              </a:ext>
            </a:extLst>
          </p:cNvPr>
          <p:cNvGraphicFramePr>
            <a:graphicFrameLocks noGrp="1"/>
          </p:cNvGraphicFramePr>
          <p:nvPr/>
        </p:nvGraphicFramePr>
        <p:xfrm>
          <a:off x="935596" y="4612084"/>
          <a:ext cx="7560840" cy="20572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0159">
                  <a:extLst>
                    <a:ext uri="{9D8B030D-6E8A-4147-A177-3AD203B41FA5}">
                      <a16:colId xmlns:a16="http://schemas.microsoft.com/office/drawing/2014/main" val="1692254319"/>
                    </a:ext>
                  </a:extLst>
                </a:gridCol>
                <a:gridCol w="6120681">
                  <a:extLst>
                    <a:ext uri="{9D8B030D-6E8A-4147-A177-3AD203B41FA5}">
                      <a16:colId xmlns:a16="http://schemas.microsoft.com/office/drawing/2014/main" val="30648291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"А"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Доступность всех зон и помещений - универсальная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001972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"Б"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Доступны специально выделенные участки и помещения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241475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"ДУ"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Доступность условная: дополнительная помощь сотрудника,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услуги на дому, дистанционно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033191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"ВНД"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Не организована доступность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350717942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3F9CC7F-9AC5-47E3-8711-78D8A042CA13}"/>
              </a:ext>
            </a:extLst>
          </p:cNvPr>
          <p:cNvGraphicFramePr>
            <a:graphicFrameLocks noGrp="1"/>
          </p:cNvGraphicFramePr>
          <p:nvPr/>
        </p:nvGraphicFramePr>
        <p:xfrm>
          <a:off x="683569" y="738292"/>
          <a:ext cx="8064895" cy="3784156"/>
        </p:xfrm>
        <a:graphic>
          <a:graphicData uri="http://schemas.openxmlformats.org/drawingml/2006/table">
            <a:tbl>
              <a:tblPr firstRow="1" firstCol="1" bandRow="1"/>
              <a:tblGrid>
                <a:gridCol w="5485372">
                  <a:extLst>
                    <a:ext uri="{9D8B030D-6E8A-4147-A177-3AD203B41FA5}">
                      <a16:colId xmlns:a16="http://schemas.microsoft.com/office/drawing/2014/main" val="68423144"/>
                    </a:ext>
                  </a:extLst>
                </a:gridCol>
                <a:gridCol w="2579523">
                  <a:extLst>
                    <a:ext uri="{9D8B030D-6E8A-4147-A177-3AD203B41FA5}">
                      <a16:colId xmlns:a16="http://schemas.microsoft.com/office/drawing/2014/main" val="3988635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Категория инвалидов (вид нарушения)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Вариант организации доступности объекта (формы обслуживания)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162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Все категории инвалидов и МГН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007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 том числе инвалиды: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877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передвигающиеся на креслах-колясках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408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 нарушениями опорно-двигательного аппарата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974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 нарушениями зрения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371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 нарушениями слуха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75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 нарушениями умственного развития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275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A66125-F6C5-48B3-8D22-D9593DAB6F39}"/>
              </a:ext>
            </a:extLst>
          </p:cNvPr>
          <p:cNvSpPr txBox="1"/>
          <p:nvPr/>
        </p:nvSpPr>
        <p:spPr>
          <a:xfrm>
            <a:off x="395536" y="188641"/>
            <a:ext cx="5738952" cy="83099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 организации доступности объекта социальной инфраструктуры</a:t>
            </a:r>
            <a:endParaRPr lang="ru-RU" sz="2400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A076570D-563A-42BF-9F36-F1EDEAA2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240" y="6363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pPr/>
              <a:t>19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D03E4F-C58D-4279-9F53-C49EF873C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831">
            <a:off x="6407600" y="1707189"/>
            <a:ext cx="2286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7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124"/>
            <a:ext cx="9144000" cy="73547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Нормативно-правовая основа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8784976" cy="597666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24.11.1995 №181-ФЗ «О социальной защите инвалидов в Российской Федерации».  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«Методика, позволяющая объективизировать и систематизировать доступность объектов и услуг в приоритетных сферах жизнедеятельности для инвалидов и других маломобильных групп населения, с возможностью учета региональной специфики» (утв. приказом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Минтруда России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25 декабря 2012 г.  № 627).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«Порядок проведения паспортизации объектов социальной и инженерной инфраструктур в приоритетных сферах жизнедеятельности инвалидов и других маломобильных групп населения» (утв. постановлением 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Правительства Самарской области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30 сентября 2016 г. № 563).</a:t>
            </a:r>
            <a:endParaRPr lang="ru-RU" sz="2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«Порядок обеспечения условий доступности для инвалидов объектов и предоставляемых услуг в сфере образования, а также оказания им при этом необходимой помощи» (утв. приказом 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РФ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9 ноября 2015 г. № 1309, вступил в силу с 1 января 2016 года).</a:t>
            </a:r>
            <a:endParaRPr lang="ru-RU" sz="2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19">
            <a:extLst>
              <a:ext uri="{FF2B5EF4-FFF2-40B4-BE49-F238E27FC236}">
                <a16:creationId xmlns:a16="http://schemas.microsoft.com/office/drawing/2014/main" id="{68933B7F-E99D-4EFC-9B7C-D9A1FBA3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9119" y="630609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pPr/>
              <a:t>2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89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D98608-6FD7-4F6E-B68D-DAA28F995293}"/>
              </a:ext>
            </a:extLst>
          </p:cNvPr>
          <p:cNvSpPr txBox="1"/>
          <p:nvPr/>
        </p:nvSpPr>
        <p:spPr>
          <a:xfrm>
            <a:off x="899592" y="86185"/>
            <a:ext cx="7861036" cy="219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Разработанные и утвержденные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АНКЕТА ОБСЛЕДОВАНИЯ ОБЪЕКТА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 ОБСЛЕДОВАНИЯ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 ДОСТУПНОСТИ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подлежат размещению:</a:t>
            </a:r>
          </a:p>
          <a:p>
            <a:pPr algn="just">
              <a:lnSpc>
                <a:spcPct val="115000"/>
              </a:lnSpc>
              <a:tabLst>
                <a:tab pos="53975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	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сайте образовательной организации;</a:t>
            </a:r>
          </a:p>
          <a:p>
            <a:pPr algn="just" defTabSz="539750"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	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государственной информационной системе Самарской области «Геоинформационная система «Доступная среда».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E29E90-5D4A-4EC4-A40F-6508AA8CB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819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A88B38-D710-4759-B1A5-E23D43D92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905" y="2279734"/>
            <a:ext cx="5065783" cy="44943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E554F6-BC62-4ED3-8289-B4016079E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6" y="3015089"/>
            <a:ext cx="3667125" cy="2114550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EF448A-5152-4FB1-9057-66460869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1860" y="646510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pPr/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2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5FEDA5C-B4C8-4577-8746-ADD7BCA3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3C7247-A10C-4612-B856-C10C1BA2C652}"/>
              </a:ext>
            </a:extLst>
          </p:cNvPr>
          <p:cNvSpPr txBox="1"/>
          <p:nvPr/>
        </p:nvSpPr>
        <p:spPr>
          <a:xfrm>
            <a:off x="215516" y="1350630"/>
            <a:ext cx="87129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>
              <a:buAutoNum type="arabicPeriod" startAt="3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Органам исполнительной власти Самарской области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обеспечивать проведение паспортизации объектов социальной и инженерной инфраструктур,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находящихся в собственности Самарской области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приоритетных сферах жизнедеятельности инвалидов и других маломобильных групп населения в соответствии с Порядком.</a:t>
            </a:r>
          </a:p>
          <a:p>
            <a:pPr marL="357188" indent="-357188">
              <a:buAutoNum type="arabicPeriod" startAt="3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Рекомендовать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органам местного самоуправления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городских округов и муниципальных районов Самарской области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разработать муниципальные порядки проведения паспортизации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объектов социальной и инженерной инфраструктур в приоритетных сферах жизнедеятельности инвалидов и других маломобильных групп населения и осуществлять работу по их паспортизации.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04F6E-22EF-437A-AD2E-0ABCD7498CE0}"/>
              </a:ext>
            </a:extLst>
          </p:cNvPr>
          <p:cNvSpPr txBox="1"/>
          <p:nvPr/>
        </p:nvSpPr>
        <p:spPr>
          <a:xfrm>
            <a:off x="323528" y="150301"/>
            <a:ext cx="8496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Самарской области от 30 сентября 2016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№563 «О проведении паспортизации объектов социальной и инженерной инфраструктур в приоритетных сферах жизнедеятельности инвалидов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других маломобильных групп населения»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1D02AC-C625-4EF7-9962-B1092F9542B9}"/>
              </a:ext>
            </a:extLst>
          </p:cNvPr>
          <p:cNvSpPr txBox="1"/>
          <p:nvPr/>
        </p:nvSpPr>
        <p:spPr>
          <a:xfrm>
            <a:off x="323528" y="4066152"/>
            <a:ext cx="8496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 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9 ноября 2015 № 1309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A68D33-75AD-416A-991D-EA5522C6411C}"/>
              </a:ext>
            </a:extLst>
          </p:cNvPr>
          <p:cNvSpPr txBox="1"/>
          <p:nvPr/>
        </p:nvSpPr>
        <p:spPr>
          <a:xfrm>
            <a:off x="323528" y="5243569"/>
            <a:ext cx="8496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9. Для проведения обследования и паспортизации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распорядительным актом организации, предоставляющей услуги в сфере образования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создаётся комиссия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проведению обследования и паспортизации объекта и предоставляемых в нём услуг.</a:t>
            </a:r>
          </a:p>
        </p:txBody>
      </p:sp>
    </p:spTree>
    <p:extLst>
      <p:ext uri="{BB962C8B-B14F-4D97-AF65-F5344CB8AC3E}">
        <p14:creationId xmlns:p14="http://schemas.microsoft.com/office/powerpoint/2010/main" val="384420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398318"/>
            <a:ext cx="8712968" cy="5289937"/>
          </a:xfrm>
        </p:spPr>
        <p:txBody>
          <a:bodyPr>
            <a:noAutofit/>
          </a:bodyPr>
          <a:lstStyle/>
          <a:p>
            <a:pPr algn="l" fontAlgn="base"/>
            <a:r>
              <a:rPr lang="ru-RU" sz="1600" dirty="0">
                <a:cs typeface="Times New Roman" pitchFamily="18" charset="0"/>
              </a:rPr>
              <a:t>а) возможность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беспрепятственного входа в объекты и выхода </a:t>
            </a:r>
            <a:r>
              <a:rPr lang="ru-RU" sz="1600" dirty="0">
                <a:cs typeface="Times New Roman" pitchFamily="18" charset="0"/>
              </a:rPr>
              <a:t>из них;</a:t>
            </a:r>
            <a:br>
              <a:rPr lang="ru-RU" sz="1600" dirty="0">
                <a:cs typeface="Times New Roman" pitchFamily="18" charset="0"/>
              </a:rPr>
            </a:br>
            <a:r>
              <a:rPr lang="ru-RU" sz="1600" dirty="0">
                <a:cs typeface="Times New Roman" pitchFamily="18" charset="0"/>
              </a:rPr>
              <a:t>б) возможность самостоятельного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передвижения по территории объекта </a:t>
            </a:r>
            <a:r>
              <a:rPr lang="ru-RU" sz="1600" dirty="0">
                <a:cs typeface="Times New Roman" pitchFamily="18" charset="0"/>
              </a:rPr>
              <a:t>в целях доступа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к месту предоставления услуги</a:t>
            </a:r>
            <a:r>
              <a:rPr lang="ru-RU" sz="1600" dirty="0">
                <a:cs typeface="Times New Roman" pitchFamily="18" charset="0"/>
              </a:rPr>
              <a:t>, в том числе с помощью работников объекта, предоставляющих услуги, </a:t>
            </a:r>
            <a:r>
              <a:rPr lang="ru-RU" sz="1600" dirty="0" err="1">
                <a:cs typeface="Times New Roman" pitchFamily="18" charset="0"/>
              </a:rPr>
              <a:t>ассистивных</a:t>
            </a:r>
            <a:r>
              <a:rPr lang="ru-RU" sz="1600" dirty="0">
                <a:cs typeface="Times New Roman" pitchFamily="18" charset="0"/>
              </a:rPr>
              <a:t> и вспомогательных технологий, а также сменного кресла-коляски;</a:t>
            </a:r>
            <a:br>
              <a:rPr lang="ru-RU" sz="1600" dirty="0">
                <a:cs typeface="Times New Roman" pitchFamily="18" charset="0"/>
              </a:rPr>
            </a:br>
            <a:r>
              <a:rPr lang="ru-RU" sz="1600" dirty="0">
                <a:cs typeface="Times New Roman" pitchFamily="18" charset="0"/>
              </a:rPr>
              <a:t>в) возможность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посадки в транспортное средство и высадки из него перед входом </a:t>
            </a:r>
            <a:r>
              <a:rPr lang="ru-RU" sz="1600" dirty="0">
                <a:cs typeface="Times New Roman" pitchFamily="18" charset="0"/>
              </a:rPr>
              <a:t>в объект, в том числе с использованием кресла-коляски и, при необходимости, с помощью работников объекта;</a:t>
            </a:r>
            <a:br>
              <a:rPr lang="ru-RU" sz="1600" dirty="0">
                <a:cs typeface="Times New Roman" pitchFamily="18" charset="0"/>
              </a:rPr>
            </a:br>
            <a:r>
              <a:rPr lang="ru-RU" sz="1600" dirty="0">
                <a:cs typeface="Times New Roman" pitchFamily="18" charset="0"/>
              </a:rPr>
              <a:t>г) сопровождение инвалидов, имеющих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стойкие нарушения функции зрения</a:t>
            </a:r>
            <a:r>
              <a:rPr lang="ru-RU" sz="1600" dirty="0">
                <a:cs typeface="Times New Roman" pitchFamily="18" charset="0"/>
              </a:rPr>
              <a:t>, и возможность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самостоятельного передвижения </a:t>
            </a:r>
            <a:r>
              <a:rPr lang="ru-RU" sz="1600" dirty="0">
                <a:cs typeface="Times New Roman" pitchFamily="18" charset="0"/>
              </a:rPr>
              <a:t>по территории объекта;</a:t>
            </a:r>
            <a:br>
              <a:rPr lang="ru-RU" sz="1600" dirty="0">
                <a:cs typeface="Times New Roman" pitchFamily="18" charset="0"/>
              </a:rPr>
            </a:br>
            <a:r>
              <a:rPr lang="ru-RU" sz="1600" dirty="0">
                <a:cs typeface="Times New Roman" pitchFamily="18" charset="0"/>
              </a:rPr>
              <a:t>д)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содействие</a:t>
            </a:r>
            <a:r>
              <a:rPr lang="ru-RU" sz="1600" dirty="0">
                <a:cs typeface="Times New Roman" pitchFamily="18" charset="0"/>
              </a:rPr>
              <a:t> инвалиду при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входе в объект и выходе из него</a:t>
            </a:r>
            <a:r>
              <a:rPr lang="ru-RU" sz="1600" dirty="0">
                <a:cs typeface="Times New Roman" pitchFamily="18" charset="0"/>
              </a:rPr>
              <a:t>, информирование инвалида о доступных маршрутах общественного транспорта;</a:t>
            </a:r>
            <a:br>
              <a:rPr lang="ru-RU" sz="1600" dirty="0">
                <a:cs typeface="Times New Roman" pitchFamily="18" charset="0"/>
              </a:rPr>
            </a:br>
            <a:r>
              <a:rPr lang="ru-RU" sz="1600" dirty="0">
                <a:cs typeface="Times New Roman" pitchFamily="18" charset="0"/>
              </a:rPr>
              <a:t>е) надлежащее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размещение носителей информации</a:t>
            </a:r>
            <a:r>
              <a:rPr lang="ru-RU" sz="1600" dirty="0">
                <a:cs typeface="Times New Roman" pitchFamily="18" charset="0"/>
              </a:rPr>
              <a:t>, необходимой для обеспечения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беспрепятственного доступа </a:t>
            </a:r>
            <a:r>
              <a:rPr lang="ru-RU" sz="1600" dirty="0">
                <a:cs typeface="Times New Roman" pitchFamily="18" charset="0"/>
              </a:rPr>
              <a:t>инвалидов к объектам и услугам, с учетом ограничений их жизнедеятельности, в том числе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дублирование</a:t>
            </a:r>
            <a:r>
              <a:rPr lang="ru-RU" sz="1600" dirty="0">
                <a:cs typeface="Times New Roman" pitchFamily="18" charset="0"/>
              </a:rPr>
              <a:t> необходимой для получения услуги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звуковой и зрительной информации</a:t>
            </a:r>
            <a:r>
              <a:rPr lang="ru-RU" sz="1600" dirty="0">
                <a:cs typeface="Times New Roman" pitchFamily="18" charset="0"/>
              </a:rPr>
              <a:t>, а также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надписей, знаков </a:t>
            </a:r>
            <a:r>
              <a:rPr lang="ru-RU" sz="1600" dirty="0">
                <a:cs typeface="Times New Roman" pitchFamily="18" charset="0"/>
              </a:rPr>
              <a:t>и иной текстовой и графической информации знаками, выполненными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рельефно-точечным шрифтом Брайля и на контрастном фоне</a:t>
            </a:r>
            <a:r>
              <a:rPr lang="ru-RU" sz="1600" dirty="0">
                <a:cs typeface="Times New Roman" pitchFamily="18" charset="0"/>
              </a:rPr>
              <a:t>;</a:t>
            </a:r>
            <a:br>
              <a:rPr lang="ru-RU" sz="1600" dirty="0">
                <a:cs typeface="Times New Roman" pitchFamily="18" charset="0"/>
              </a:rPr>
            </a:br>
            <a:r>
              <a:rPr lang="ru-RU" sz="1600" dirty="0">
                <a:cs typeface="Times New Roman" pitchFamily="18" charset="0"/>
              </a:rPr>
              <a:t>ж) обеспечение допуска на объект, в котором предоставляются услуги,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собаки-проводника </a:t>
            </a:r>
            <a:r>
              <a:rPr lang="ru-RU" sz="1600" dirty="0">
                <a:cs typeface="Times New Roman" pitchFamily="18" charset="0"/>
              </a:rPr>
              <a:t>при наличии документа, подтверждающего ее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специальное обучение</a:t>
            </a:r>
            <a:r>
              <a:rPr lang="ru-RU" sz="1600" dirty="0">
                <a:cs typeface="Times New Roman" pitchFamily="18" charset="0"/>
              </a:rPr>
              <a:t>, выданного по </a:t>
            </a:r>
            <a:r>
              <a:rPr lang="ru-RU" sz="1600" dirty="0">
                <a:cs typeface="Times New Roman" pitchFamily="18" charset="0"/>
                <a:hlinkClick r:id="rId2"/>
              </a:rPr>
              <a:t>форме</a:t>
            </a:r>
            <a:r>
              <a:rPr lang="ru-RU" sz="1600" dirty="0">
                <a:cs typeface="Times New Roman" pitchFamily="18" charset="0"/>
              </a:rPr>
              <a:t> и в </a:t>
            </a:r>
            <a:r>
              <a:rPr lang="ru-RU" sz="1600" dirty="0">
                <a:cs typeface="Times New Roman" pitchFamily="18" charset="0"/>
                <a:hlinkClick r:id="rId2"/>
              </a:rPr>
              <a:t>порядке</a:t>
            </a:r>
            <a:r>
              <a:rPr lang="ru-RU" sz="1600" dirty="0">
                <a:cs typeface="Times New Roman" pitchFamily="18" charset="0"/>
              </a:rPr>
              <a:t>, утвержденных приказом Министерства труда и социальной защиты РФ от 22 июня 2015 г. N 386н.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327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(приказ № 1309)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определяет условия доступности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инвалидов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УСЛУГ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61563"/>
            <a:ext cx="5286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Доступность объекта: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CE316E-E37D-48A2-AE20-3D2AC564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pPr/>
              <a:t>4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1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60" y="548680"/>
            <a:ext cx="8858280" cy="6217552"/>
          </a:xfrm>
        </p:spPr>
        <p:txBody>
          <a:bodyPr>
            <a:noAutofit/>
          </a:bodyPr>
          <a:lstStyle/>
          <a:p>
            <a:pPr algn="l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1600" dirty="0">
                <a:cs typeface="Times New Roman" pitchFamily="18" charset="0"/>
              </a:rPr>
              <a:t>наличие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при входе в объект вывески с названием </a:t>
            </a:r>
            <a:r>
              <a:rPr lang="ru-RU" sz="1600" dirty="0">
                <a:cs typeface="Times New Roman" pitchFamily="18" charset="0"/>
              </a:rPr>
              <a:t>организации,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графиком работы </a:t>
            </a:r>
            <a:r>
              <a:rPr lang="ru-RU" sz="1600" dirty="0">
                <a:cs typeface="Times New Roman" pitchFamily="18" charset="0"/>
              </a:rPr>
              <a:t>организации,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плана здания</a:t>
            </a:r>
            <a:r>
              <a:rPr lang="ru-RU" sz="1600" dirty="0">
                <a:cs typeface="Times New Roman" pitchFamily="18" charset="0"/>
              </a:rPr>
              <a:t>, выполненных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рельефно-точечным шрифтом Брайля </a:t>
            </a:r>
            <a:r>
              <a:rPr lang="ru-RU" sz="1600" dirty="0">
                <a:cs typeface="Times New Roman" pitchFamily="18" charset="0"/>
              </a:rPr>
              <a:t>и на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контрастном фоне</a:t>
            </a:r>
            <a:r>
              <a:rPr lang="ru-RU" sz="1600" dirty="0">
                <a:cs typeface="Times New Roman" pitchFamily="18" charset="0"/>
              </a:rPr>
              <a:t>;</a:t>
            </a:r>
            <a:br>
              <a:rPr lang="ru-RU" sz="1600" dirty="0">
                <a:cs typeface="Times New Roman" pitchFamily="18" charset="0"/>
              </a:rPr>
            </a:br>
            <a:r>
              <a:rPr lang="ru-RU" sz="1600" dirty="0">
                <a:cs typeface="Times New Roman" pitchFamily="18" charset="0"/>
              </a:rPr>
              <a:t>б) оказание инвалидам помощи, необходимой для получения в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доступной для них форме информации о правилах предоставления услуги</a:t>
            </a:r>
            <a:r>
              <a:rPr lang="ru-RU" sz="1600" dirty="0">
                <a:cs typeface="Times New Roman" pitchFamily="18" charset="0"/>
              </a:rPr>
              <a:t>, в том числе об оформлении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необходимых для получения услуги документов</a:t>
            </a:r>
            <a:r>
              <a:rPr lang="ru-RU" sz="1600" dirty="0">
                <a:cs typeface="Times New Roman" pitchFamily="18" charset="0"/>
              </a:rPr>
              <a:t>, о совершении ими других необходимых для получения услуги действий;</a:t>
            </a:r>
            <a:br>
              <a:rPr lang="ru-RU" sz="1600" dirty="0">
                <a:cs typeface="Times New Roman" pitchFamily="18" charset="0"/>
              </a:rPr>
            </a:br>
            <a:r>
              <a:rPr lang="ru-RU" sz="1600" dirty="0">
                <a:cs typeface="Times New Roman" pitchFamily="18" charset="0"/>
              </a:rPr>
              <a:t>в) предоставление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инвалидам по слуху</a:t>
            </a:r>
            <a:r>
              <a:rPr lang="ru-RU" sz="1600" dirty="0">
                <a:cs typeface="Times New Roman" pitchFamily="18" charset="0"/>
              </a:rPr>
              <a:t>, при необходимости, услуги с использованием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русского жестового языка</a:t>
            </a:r>
            <a:r>
              <a:rPr lang="ru-RU" sz="1600" dirty="0">
                <a:cs typeface="Times New Roman" pitchFamily="18" charset="0"/>
              </a:rPr>
              <a:t>, включая обеспечение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допуска на объект </a:t>
            </a:r>
            <a:r>
              <a:rPr lang="ru-RU" sz="1600" dirty="0">
                <a:cs typeface="Times New Roman" pitchFamily="18" charset="0"/>
              </a:rPr>
              <a:t>сурдопереводчика, </a:t>
            </a:r>
            <a:r>
              <a:rPr lang="ru-RU" sz="1600" dirty="0" err="1">
                <a:cs typeface="Times New Roman" pitchFamily="18" charset="0"/>
              </a:rPr>
              <a:t>тифлопереводчика</a:t>
            </a:r>
            <a:r>
              <a:rPr lang="ru-RU" sz="1600" dirty="0">
                <a:cs typeface="Times New Roman" pitchFamily="18" charset="0"/>
              </a:rPr>
              <a:t>;</a:t>
            </a:r>
            <a:br>
              <a:rPr lang="ru-RU" sz="1600" dirty="0">
                <a:cs typeface="Times New Roman" pitchFamily="18" charset="0"/>
              </a:rPr>
            </a:br>
            <a:r>
              <a:rPr lang="ru-RU" sz="1600" dirty="0">
                <a:cs typeface="Times New Roman" pitchFamily="18" charset="0"/>
              </a:rPr>
              <a:t>г) наличие в одном из помещений, предназначенных для проведения массовых мероприятий,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индукционных петель и звукоусиливающей аппаратуры;</a:t>
            </a:r>
            <a:br>
              <a:rPr lang="ru-RU" sz="1600" dirty="0">
                <a:cs typeface="Times New Roman" pitchFamily="18" charset="0"/>
              </a:rPr>
            </a:br>
            <a:r>
              <a:rPr lang="ru-RU" sz="1600" dirty="0">
                <a:cs typeface="Times New Roman" pitchFamily="18" charset="0"/>
              </a:rPr>
              <a:t>д)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адаптация официального сайта </a:t>
            </a:r>
            <a:r>
              <a:rPr lang="ru-RU" sz="1600" dirty="0">
                <a:cs typeface="Times New Roman" pitchFamily="18" charset="0"/>
              </a:rPr>
              <a:t>органа и организации, предоставляющих услуги в сфере образования,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для лиц с нарушением зрения (слабовидящих);</a:t>
            </a:r>
            <a:b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1600" dirty="0">
                <a:cs typeface="Times New Roman" pitchFamily="18" charset="0"/>
              </a:rPr>
              <a:t>е) обеспечение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предоставления услуг тьютора </a:t>
            </a:r>
            <a:r>
              <a:rPr lang="ru-RU" sz="1600" dirty="0">
                <a:cs typeface="Times New Roman" pitchFamily="18" charset="0"/>
              </a:rPr>
              <a:t>организацией, предоставляющей услуги в сфере образования, на основании соответствующей рекомендации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в заключении психолого-медико-педагогической комиссии или индивидуальной программе реабилитации инвалида</a:t>
            </a:r>
            <a:r>
              <a:rPr lang="ru-RU" sz="1600" dirty="0">
                <a:cs typeface="Times New Roman" pitchFamily="18" charset="0"/>
              </a:rPr>
              <a:t>;</a:t>
            </a:r>
            <a:br>
              <a:rPr lang="ru-RU" sz="1600" dirty="0">
                <a:cs typeface="Times New Roman" pitchFamily="18" charset="0"/>
              </a:rPr>
            </a:br>
            <a:r>
              <a:rPr lang="ru-RU" sz="1600" dirty="0">
                <a:cs typeface="Times New Roman" pitchFamily="18" charset="0"/>
              </a:rPr>
              <a:t>ж) предоставление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бесплатно учебников и учебных пособий</a:t>
            </a:r>
            <a:r>
              <a:rPr lang="ru-RU" sz="1600" dirty="0">
                <a:cs typeface="Times New Roman" pitchFamily="18" charset="0"/>
              </a:rPr>
              <a:t>, иной учебной литературы, а также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специальных технических средств обучения</a:t>
            </a:r>
            <a:r>
              <a:rPr lang="ru-RU" sz="1600" dirty="0">
                <a:cs typeface="Times New Roman" pitchFamily="18" charset="0"/>
              </a:rPr>
              <a:t> коллективного и индивидуального пользования;</a:t>
            </a:r>
            <a:br>
              <a:rPr lang="ru-RU" sz="1600" dirty="0">
                <a:cs typeface="Times New Roman" pitchFamily="18" charset="0"/>
              </a:rPr>
            </a:br>
            <a:r>
              <a:rPr lang="ru-RU" sz="1600" dirty="0">
                <a:cs typeface="Times New Roman" pitchFamily="18" charset="0"/>
              </a:rPr>
              <a:t>з) оказание работниками органов и организаций, предоставляющих услуги в сфере образования,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иной необходимой инвалидам помощи в преодолении барьеров</a:t>
            </a:r>
            <a:r>
              <a:rPr lang="ru-RU" sz="1600" dirty="0">
                <a:cs typeface="Times New Roman" pitchFamily="18" charset="0"/>
              </a:rPr>
              <a:t>, мешающих получению услуг в сфере образования и использованию объектов наравне с другими лицами;</a:t>
            </a:r>
            <a:br>
              <a:rPr lang="ru-RU" sz="1600" dirty="0">
                <a:cs typeface="Times New Roman" pitchFamily="18" charset="0"/>
              </a:rPr>
            </a:br>
            <a:r>
              <a:rPr lang="ru-RU" sz="1600" dirty="0">
                <a:cs typeface="Times New Roman" pitchFamily="18" charset="0"/>
              </a:rPr>
              <a:t>и) условия доступности услуг в сфере образования для инвалидов,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предусмотренные Порядком организации и осуществления образовательной деятельност</a:t>
            </a:r>
            <a:r>
              <a:rPr lang="ru-RU" sz="1600" dirty="0">
                <a:cs typeface="Times New Roman" pitchFamily="18" charset="0"/>
              </a:rPr>
              <a:t>и по основным общеобразовательным программам - образовательным программам начального общего, основного общего и среднего общего образования.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2852"/>
            <a:ext cx="3624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Доступность услуг: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3A261B-5A74-480B-90F0-2605C9FF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8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480" y="54038"/>
            <a:ext cx="8536407" cy="11057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Сложившаяся практика в системе образования округа: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Муниципальные органы власти (собственники имущества)  создают рабочие группы для проведении паспортизации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A4917663-7198-41D3-91DB-D769F499AD70}"/>
              </a:ext>
            </a:extLst>
          </p:cNvPr>
          <p:cNvSpPr txBox="1">
            <a:spLocks/>
          </p:cNvSpPr>
          <p:nvPr/>
        </p:nvSpPr>
        <p:spPr>
          <a:xfrm>
            <a:off x="6487671" y="1392145"/>
            <a:ext cx="2353595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</a:t>
            </a:r>
          </a:p>
          <a:p>
            <a:pPr algn="l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групп: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314DE34-B6A1-4F9D-A59A-C776F64BA255}"/>
              </a:ext>
            </a:extLst>
          </p:cNvPr>
          <p:cNvSpPr/>
          <p:nvPr/>
        </p:nvSpPr>
        <p:spPr>
          <a:xfrm>
            <a:off x="6486388" y="2199320"/>
            <a:ext cx="23704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представители муниципальных органов власти;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руководители образовательных учреждений;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представители общественных организаций инвалидов.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C:\Users\Acer2\Desktop\21713.jpg">
            <a:extLst>
              <a:ext uri="{FF2B5EF4-FFF2-40B4-BE49-F238E27FC236}">
                <a16:creationId xmlns:a16="http://schemas.microsoft.com/office/drawing/2014/main" id="{86E45EF4-47C1-4409-8A74-DD0CA260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r="11509" b="39762"/>
          <a:stretch>
            <a:fillRect/>
          </a:stretch>
        </p:blipFill>
        <p:spPr bwMode="auto">
          <a:xfrm>
            <a:off x="6732240" y="5375553"/>
            <a:ext cx="1864459" cy="1322466"/>
          </a:xfrm>
          <a:prstGeom prst="rect">
            <a:avLst/>
          </a:prstGeom>
          <a:noFill/>
        </p:spPr>
      </p:pic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1A92F88C-0391-4C56-9071-F7293531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404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pPr/>
              <a:t>6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092D7D-CB2D-4373-8B1D-BEC07248D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49" y="1404881"/>
            <a:ext cx="6014178" cy="508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5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D6C68E-FC3F-47FF-895C-4520AC0DE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8" y="100037"/>
            <a:ext cx="808683" cy="8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4CC3EF-4559-43BB-8A79-DD632443B2ED}"/>
              </a:ext>
            </a:extLst>
          </p:cNvPr>
          <p:cNvSpPr txBox="1"/>
          <p:nvPr/>
        </p:nvSpPr>
        <p:spPr>
          <a:xfrm>
            <a:off x="971600" y="26472"/>
            <a:ext cx="8027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первичной информации о состоянии доступности объекта, заполнение </a:t>
            </a:r>
            <a:r>
              <a:rPr lang="ru-RU" sz="20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руководителем образовательной организации </a:t>
            </a:r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АНКЕТЫ ОБСЛЕДОВАНИЯ</a:t>
            </a:r>
            <a:r>
              <a:rPr lang="ru-RU" sz="2000" b="0" i="0" dirty="0">
                <a:solidFill>
                  <a:srgbClr val="2D2D2D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объекта о его доступности для инвалидов и других маломобильных групп населения.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D904A0-CD68-4E91-B987-E8514033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pPr/>
              <a:t>7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59778F-7CF1-4B3B-9236-B2E6F2CC0CEF}"/>
              </a:ext>
            </a:extLst>
          </p:cNvPr>
          <p:cNvSpPr txBox="1"/>
          <p:nvPr/>
        </p:nvSpPr>
        <p:spPr>
          <a:xfrm>
            <a:off x="395536" y="1934830"/>
            <a:ext cx="83529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АНКЕТЫ ОБСЛЕДОВАНИЯ: </a:t>
            </a:r>
            <a:endParaRPr lang="ru-RU" sz="2000" dirty="0">
              <a:solidFill>
                <a:srgbClr val="2D2D2D"/>
              </a:solidFill>
              <a:latin typeface="Courier New" panose="02070309020205020404" pitchFamily="49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Сведения об объекте (</a:t>
            </a:r>
            <a:r>
              <a:rPr lang="ru-RU" sz="2000" dirty="0">
                <a:latin typeface="Times New Roman" panose="02020603050405020304" pitchFamily="18" charset="0"/>
              </a:rPr>
              <a:t>название, юридический адрес,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</a:rPr>
              <a:t>год постройки, год проведения последнего капитального ремонта)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Вид деятельности.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Форма собственности объекта.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Объем предоставляемых услуг (количество обслуживаемых посетителей в день, вместимость).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Описание маршрута следования к объекту.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Наименование элементов объекта: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0CEF2F-60FE-49AD-AD53-B917423A4DFE}"/>
              </a:ext>
            </a:extLst>
          </p:cNvPr>
          <p:cNvSpPr txBox="1"/>
          <p:nvPr/>
        </p:nvSpPr>
        <p:spPr>
          <a:xfrm>
            <a:off x="1532171" y="4797152"/>
            <a:ext cx="746642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Территория, прилегающая к объекту (при наличии).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Входная группа (для доступа в зону оказания услуги).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движения на объекте (для доступа в зону оказания услуги).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оказания услуги (в зависимости от сферы деятельности).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Санитарно-бытовые помещения.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информации и телекоммуникации на объекте.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02B2D-E459-4896-B9B2-569EEAEB39A5}"/>
              </a:ext>
            </a:extLst>
          </p:cNvPr>
          <p:cNvSpPr txBox="1"/>
          <p:nvPr/>
        </p:nvSpPr>
        <p:spPr>
          <a:xfrm>
            <a:off x="1369416" y="1326287"/>
            <a:ext cx="7774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(Постановление Правительства Самарской области от 30.09.2016 №563)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3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E796C43-6162-49CF-8028-1783611F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418AF1-3F9B-4893-BAF8-C5C4D6A7E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9234" t="8006" r="27815" b="13600"/>
          <a:stretch/>
        </p:blipFill>
        <p:spPr>
          <a:xfrm>
            <a:off x="323528" y="188640"/>
            <a:ext cx="6229672" cy="639590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849D1D-4D12-43AB-8883-070667050DC2}"/>
              </a:ext>
            </a:extLst>
          </p:cNvPr>
          <p:cNvSpPr/>
          <p:nvPr/>
        </p:nvSpPr>
        <p:spPr>
          <a:xfrm>
            <a:off x="6805666" y="1052736"/>
            <a:ext cx="20148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таблице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перечислены элементы объекта и установленные для инвалидов нормативы доступности. 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При заполнении необходимо указать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фактические величины по каждому элементу.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6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98D4281A-03EE-485D-9419-39579A18D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24800"/>
          <a:stretch/>
        </p:blipFill>
        <p:spPr bwMode="auto">
          <a:xfrm>
            <a:off x="107505" y="109800"/>
            <a:ext cx="877883" cy="87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25FA31-8278-4377-ACB2-D11265D00AD7}"/>
              </a:ext>
            </a:extLst>
          </p:cNvPr>
          <p:cNvSpPr txBox="1"/>
          <p:nvPr/>
        </p:nvSpPr>
        <p:spPr>
          <a:xfrm>
            <a:off x="1848866" y="0"/>
            <a:ext cx="69602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Обследование объекта, экспертная оценка </a:t>
            </a:r>
          </a:p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состояния доступности объекта, оформление </a:t>
            </a:r>
          </a:p>
          <a:p>
            <a:pPr algn="just"/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АКТА ОБСЛЕДОВАНИЯ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рабочей группой.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50EF1-65AE-4F50-A4E8-4A96A14CC36F}"/>
              </a:ext>
            </a:extLst>
          </p:cNvPr>
          <p:cNvSpPr txBox="1"/>
          <p:nvPr/>
        </p:nvSpPr>
        <p:spPr>
          <a:xfrm>
            <a:off x="251520" y="3527804"/>
            <a:ext cx="8640960" cy="197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7175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доступности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структурно-функциональных зон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функционально-планировочных элементов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каждой из структурно-функциональных зон.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7175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Установление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степени доступности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объекта применительно к каждой категории инвалидов. </a:t>
            </a:r>
          </a:p>
          <a:p>
            <a:pPr marL="342900" indent="-342900" algn="just" defTabSz="7175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перечня необходимых мероприятий для адаптации объекта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инвалидов и других маломобильных групп населения.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ED409D-B78F-44C7-938B-0D93F579FE3A}"/>
              </a:ext>
            </a:extLst>
          </p:cNvPr>
          <p:cNvSpPr txBox="1"/>
          <p:nvPr/>
        </p:nvSpPr>
        <p:spPr>
          <a:xfrm>
            <a:off x="251520" y="5612730"/>
            <a:ext cx="8557640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ПРИЛОЖЕНИЯ к акту: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поэтажные планы здания, фотоматериалы структурно-функциональных зон и функционально-планировочных элементов объекта.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Номер слайда 36">
            <a:extLst>
              <a:ext uri="{FF2B5EF4-FFF2-40B4-BE49-F238E27FC236}">
                <a16:creationId xmlns:a16="http://schemas.microsoft.com/office/drawing/2014/main" id="{EF03CEFF-C586-4736-89EF-9A5019A9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pPr/>
              <a:t>9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686BFD-FE2D-4229-A6C2-E782F789E2C6}"/>
              </a:ext>
            </a:extLst>
          </p:cNvPr>
          <p:cNvSpPr txBox="1"/>
          <p:nvPr/>
        </p:nvSpPr>
        <p:spPr>
          <a:xfrm>
            <a:off x="273864" y="2017184"/>
            <a:ext cx="71784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«Методика, позволяющая объективизировать и систематизировать доступность объектов и услуг в приоритетных сферах жизнедеятельности для инвалидов и других маломобильных групп населения, с возможностью учета региональной специфики» (утв. приказом Минтруда России от 25 декабря 2012 г.  № 627).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5168F0-7451-44DE-BC0E-9FB2C3F22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1698">
            <a:off x="794191" y="966493"/>
            <a:ext cx="1247577" cy="12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3A44E4-0775-4A73-B5EE-7412B468CA2C}"/>
              </a:ext>
            </a:extLst>
          </p:cNvPr>
          <p:cNvSpPr/>
          <p:nvPr/>
        </p:nvSpPr>
        <p:spPr>
          <a:xfrm>
            <a:off x="7524328" y="1851324"/>
            <a:ext cx="1345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ОИВ</a:t>
            </a:r>
          </a:p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ОМС</a:t>
            </a:r>
          </a:p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596D6329-C9CE-47D3-8C2B-06F49EE92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29039" y="980727"/>
            <a:ext cx="1003347" cy="100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882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2493</Words>
  <Application>Microsoft Office PowerPoint</Application>
  <PresentationFormat>Экран (4:3)</PresentationFormat>
  <Paragraphs>569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Wingdings</vt:lpstr>
      <vt:lpstr>Тема Office</vt:lpstr>
      <vt:lpstr>О разработке паспорта доступности объекта образования  для инвалидов и других маломобильных групп населения</vt:lpstr>
      <vt:lpstr>Нормативно-правовая основа</vt:lpstr>
      <vt:lpstr>Презентация PowerPoint</vt:lpstr>
      <vt:lpstr>а) возможность беспрепятственного входа в объекты и выхода из них; б) возможность самостоятельного передвижения по территории объекта в целях доступа к месту предоставления услуги, в том числе с помощью работников объекта, предоставляющих услуги, ассистивных и вспомогательных технологий, а также сменного кресла-коляски; в) возможность посадки в транспортное средство и высадки из него перед входом в объект, в том числе с использованием кресла-коляски и, при необходимости, с помощью работников объекта; г) сопровождение инвалидов, имеющих стойкие нарушения функции зрения, и возможность самостоятельного передвижения по территории объекта; д) содействие инвалиду при входе в объект и выходе из него, информирование инвалида о доступных маршрутах общественного транспорта; е) надлежащее размещение носителей информации, необходимой для обеспечения беспрепятственного доступа инвалидов к объектам и услугам, с учетом ограничений их жизнедеятельности, в том числе дублирование необходимой для получения услуги звуковой и зрительной информации, а также надписей, знаков и иной текстовой и графической информации знаками, выполненными рельефно-точечным шрифтом Брайля и на контрастном фоне; ж) обеспечение допуска на объект, в котором предоставляются услуги, собаки-проводника при наличии документа, подтверждающего ее специальное обучение, выданного по форме и в порядке, утвержденных приказом Министерства труда и социальной защиты РФ от 22 июня 2015 г. N 386н.</vt:lpstr>
      <vt:lpstr>а) наличие при входе в объект вывески с названием организации, графиком работы организации, плана здания, выполненных рельефно-точечным шрифтом Брайля и на контрастном фоне; б) оказание инвалидам помощи, необходимой для получения в доступной для них форме информации о правилах предоставления услуги, в том числе об оформлении необходимых для получения услуги документов, о совершении ими других необходимых для получения услуги действий; в) предоставление инвалидам по слуху, при необходимости, услуги с использованием русского жестового языка, включая обеспечение допуска на объект сурдопереводчика, тифлопереводчика; г) наличие в одном из помещений, предназначенных для проведения массовых мероприятий, индукционных петель и звукоусиливающей аппаратуры; д) адаптация официального сайта органа и организации, предоставляющих услуги в сфере образования, для лиц с нарушением зрения (слабовидящих); е) обеспечение предоставления услуг тьютора организацией, предоставляющей услуги в сфере образования, на основании соответствующей рекомендации в заключении психолого-медико-педагогической комиссии или индивидуальной программе реабилитации инвалида; ж) предоставление бесплатно учебников и учебных пособий, иной учебной литературы, а также специальных технических средств обучения коллективного и индивидуального пользования; з) оказание работниками органов и организаций, предоставляющих услуги в сфере образования, иной необходимой инвалидам помощи в преодолении барьеров, мешающих получению услуг в сфере образования и использованию объектов наравне с другими лицами; и) условия доступности услуг в сфере образования для инвалидов, предусмотренные Порядком 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образования.</vt:lpstr>
      <vt:lpstr>Сложившаяся практика в системе образования округа: Муниципальные органы власти (собственники имущества)  создают рабочие группы для проведении паспортизации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Нормативно-правовая база</dc:title>
  <dc:creator>Исхаков АМ</dc:creator>
  <cp:lastModifiedBy>user</cp:lastModifiedBy>
  <cp:revision>139</cp:revision>
  <dcterms:created xsi:type="dcterms:W3CDTF">2020-09-21T09:25:13Z</dcterms:created>
  <dcterms:modified xsi:type="dcterms:W3CDTF">2020-11-10T13:39:17Z</dcterms:modified>
</cp:coreProperties>
</file>